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</p:sldIdLst>
  <p:sldSz cx="12192000" cy="6858000"/>
  <p:notesSz cx="6858000" cy="12192000"/>
  <p:custDataLst>
    <p:tags r:id="rId44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4" Type="http://schemas.openxmlformats.org/officeDocument/2006/relationships/tags" Target="tags/tag1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d748a190009dd90a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0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6.xml"/><Relationship Id="rId5" Type="http://schemas.openxmlformats.org/officeDocument/2006/relationships/slide" Target="slide31.xml"/><Relationship Id="rId4" Type="http://schemas.openxmlformats.org/officeDocument/2006/relationships/slide" Target="slide21.xml"/><Relationship Id="rId3" Type="http://schemas.openxmlformats.org/officeDocument/2006/relationships/slide" Target="slide15.xml"/><Relationship Id="rId2" Type="http://schemas.openxmlformats.org/officeDocument/2006/relationships/image" Target="../media/image8.jpeg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c33040aa?pid=0f52d7ff8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8_1#888ce9eb9?pid=0c33040aa&amp;color=0,0,0&amp;vtp=1&amp;bbb=1&amp;hb=1"/>
              <p:cNvSpPr/>
              <p:nvPr/>
            </p:nvSpPr>
            <p:spPr>
              <a:xfrm>
                <a:off x="612648" y="1181724"/>
                <a:ext cx="10963656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例1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在一点电荷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的电场中，一金属球处于静电平衡状态，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为球内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一点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为球外表面附近一点，对球上感应电荷在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点所激发的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附加场强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′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的方向，在下列几个选项对应的图中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，最有可能的是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5_BD.18_1#888ce9eb9?pid=0c33040a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2496757"/>
              </a:xfrm>
              <a:prstGeom prst="rect">
                <a:avLst/>
              </a:prstGeom>
              <a:blipFill rotWithShape="1">
                <a:blip r:embed="rId1"/>
                <a:stretch>
                  <a:fillRect l="-5" t="-25" r="-809" b="-27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19_1#888ce9eb9.bracket?pid=0c33040aa&amp;color=0,0,0&amp;vpa=7&amp;vtp=1"/>
          <p:cNvSpPr/>
          <p:nvPr/>
        </p:nvSpPr>
        <p:spPr>
          <a:xfrm>
            <a:off x="889666" y="3111489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5" name="QC_5_BD.20_1#888ce9eb9.choices?pid=0c33040aa&amp;color=0,0,0&amp;vtp=1&amp;bbb=1"/>
          <p:cNvSpPr/>
          <p:nvPr/>
        </p:nvSpPr>
        <p:spPr>
          <a:xfrm>
            <a:off x="612648" y="3680460"/>
            <a:ext cx="10963656" cy="132041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11800"/>
              </a:lnSpc>
              <a:tabLst>
                <a:tab pos="2734310" algn="l"/>
                <a:tab pos="5671820" algn="l"/>
                <a:tab pos="8267065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6" name="QC_5_BD.20_1#888ce9eb9.choice_image?pid=0c33040aa&amp;color=0,0,0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3700" y="3682619"/>
            <a:ext cx="196596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20_1#888ce9eb9.choice_image?pid=0c33040aa&amp;color=0,0,0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7372" y="3682619"/>
            <a:ext cx="219456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5_BD.20_1#888ce9eb9.choice_image?pid=0c33040aa&amp;color=0,0,0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9515" y="3682619"/>
            <a:ext cx="1883664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5_BD.20_1#888ce9eb9.choice_image?pid=0c33040aa&amp;color=0,0,0&amp;iip=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10478" y="3682619"/>
            <a:ext cx="2157984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AS.21_1#888ce9eb9?htil=2&amp;pid=0c33040aa&amp;color=0,0,0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21624" y="486288"/>
            <a:ext cx="3145536" cy="22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21_2#888ce9eb9?htil=2&amp;pid=0c33040aa&amp;color=0,0,0&amp;vtp=1&amp;bt=1&amp;bbb=1&amp;hb=1&amp;hs=1"/>
              <p:cNvSpPr/>
              <p:nvPr/>
            </p:nvSpPr>
            <p:spPr>
              <a:xfrm>
                <a:off x="612648" y="468000"/>
                <a:ext cx="7690104" cy="25109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金属球处于静电平衡状态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，则金属球内部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电场强度处处为零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，点电荷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A点产生的电场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强度和感应电荷在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点激发的电场强度等大反向，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因此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，感应电荷在A点激发的电场强度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沿两点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5_AS.21_2#888ce9eb9?htil=2&amp;pid=0c33040aa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7690104" cy="2510917"/>
              </a:xfrm>
              <a:prstGeom prst="rect">
                <a:avLst/>
              </a:prstGeom>
              <a:blipFill rotWithShape="1">
                <a:blip r:embed="rId2"/>
                <a:stretch>
                  <a:fillRect l="-7" r="-1724" b="-26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21_2#888ce9eb9?htil=2&amp;pid=0c33040aa&amp;color=0,0,0&amp;vtp=1&amp;bt=1&amp;bbb=1&amp;hb=1&amp;hs=1"/>
              <p:cNvSpPr/>
              <p:nvPr/>
            </p:nvSpPr>
            <p:spPr>
              <a:xfrm>
                <a:off x="612648" y="2972440"/>
                <a:ext cx="10968012" cy="25109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连线指向背离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的方向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；金属球处于静电平衡状态，在金属球外表面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附近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B点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，合场强近似与导体表面垂直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，如图所示，感应电荷在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B点所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激发的附加场强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′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的方向在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角度范围内都是有可能的，结合以上分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析可知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5_AS.21_2#888ce9eb9?htil=2&amp;pid=0c33040aa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72440"/>
                <a:ext cx="10968012" cy="2510917"/>
              </a:xfrm>
              <a:prstGeom prst="rect">
                <a:avLst/>
              </a:prstGeom>
              <a:blipFill rotWithShape="1">
                <a:blip r:embed="rId3"/>
                <a:stretch>
                  <a:fillRect l="-5" r="2" b="-26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7e21c7ae3?pid=0c33040aa&amp;color=0,0,0&amp;vtp=1&amp;bt=1&amp;bbb=1"/>
              <p:cNvSpPr/>
              <p:nvPr/>
            </p:nvSpPr>
            <p:spPr>
              <a:xfrm>
                <a:off x="612648" y="468000"/>
                <a:ext cx="10963656" cy="31831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总结归纳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求处于静电平衡状态的导体的感应电荷产生的场强的方法是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1）先求出外电场场强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的大小和方向。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2）由于导体处于静电平衡状态，则满足静电平衡条件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合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3）由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外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感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，求出感应电场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感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的大小和方向。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_BD#7e21c7ae3?pid=0c33040a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183128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22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4e4edaf1?sp=1&amp;pid=0c33040a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迁移应用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22_1#cf5d101d9?sp=1&amp;pid=34e4edaf1&amp;color=0,0,0&amp;vtp=1&amp;bbb=1&amp;hb=1"/>
              <p:cNvSpPr/>
              <p:nvPr/>
            </p:nvSpPr>
            <p:spPr>
              <a:xfrm>
                <a:off x="612648" y="1135253"/>
                <a:ext cx="10963656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如图所示，真空中两个点电荷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电荷量分别为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，相距为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𝐿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，若在其连线上放一导体棒，导体棒的中心位于两电荷连线的中点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当达到静电平衡时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，棒上感应电荷在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点处产生的场强为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（静电力常量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6_BD.22_1#cf5d101d9?sp=1&amp;pid=34e4edaf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10963656" cy="2496757"/>
              </a:xfrm>
              <a:prstGeom prst="rect">
                <a:avLst/>
              </a:prstGeom>
              <a:blipFill rotWithShape="1">
                <a:blip r:embed="rId1"/>
                <a:stretch>
                  <a:fillRect l="-5" t="-20" r="-2123" b="-27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6_BD.22_2#cf5d101d9?pid=34e4edaf1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9896" y="3749675"/>
            <a:ext cx="4709160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6_AN.23_1#cf5d101d9.bracket?pid=34e4edaf1&amp;color=0,0,0&amp;vpa=8&amp;vtp=1"/>
          <p:cNvSpPr/>
          <p:nvPr/>
        </p:nvSpPr>
        <p:spPr>
          <a:xfrm>
            <a:off x="1820831" y="3065018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24_1#cf5d101d9.choices?pid=34e4edaf1&amp;color=0,0,0&amp;vtp=1&amp;bbb=1"/>
              <p:cNvSpPr/>
              <p:nvPr/>
            </p:nvSpPr>
            <p:spPr>
              <a:xfrm>
                <a:off x="612648" y="4765675"/>
                <a:ext cx="10963656" cy="151517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400"/>
                  </a:lnSpc>
                  <a:tabLst>
                    <a:tab pos="558927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零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12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𝑘𝑄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，方向向右</a:t>
                </a:r>
                <a:endParaRPr lang="en-US" altLang="zh-CN" sz="2800" dirty="0"/>
              </a:p>
              <a:p>
                <a:pPr latinLnBrk="1">
                  <a:lnSpc>
                    <a:spcPts val="7100"/>
                  </a:lnSpc>
                  <a:tabLst>
                    <a:tab pos="5589270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𝑘𝑄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，方向向右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𝑘𝑄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，方向向右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6_BD.24_1#cf5d101d9.choices?pid=34e4edaf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765675"/>
                <a:ext cx="10963656" cy="1515174"/>
              </a:xfrm>
              <a:prstGeom prst="rect">
                <a:avLst/>
              </a:prstGeom>
              <a:blipFill rotWithShape="1">
                <a:blip r:embed="rId3"/>
                <a:stretch>
                  <a:fillRect l="-5" r="2" b="-47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5_1#cf5d101d9?pid=34e4edaf1&amp;color=0,0,0&amp;vtp=1&amp;bt=1&amp;bbb=1&amp;hb=1"/>
              <p:cNvSpPr/>
              <p:nvPr/>
            </p:nvSpPr>
            <p:spPr>
              <a:xfrm>
                <a:off x="612648" y="468000"/>
                <a:ext cx="10963656" cy="2908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根据静电平衡的特点可知，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点场强为零。棒上的感应电荷在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点处产生的场强与点电荷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A、B在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点处产生的合场强大小相等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相反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𝑄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𝑄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𝑘𝑄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，方向向左，则棒上感应电荷在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处产生的场强大小为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𝑘𝑄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，方向向右。故选B。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25_1#cf5d101d9?pid=34e4edaf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908300"/>
              </a:xfrm>
              <a:prstGeom prst="rect">
                <a:avLst/>
              </a:prstGeom>
              <a:blipFill rotWithShape="1">
                <a:blip r:embed="rId1"/>
                <a:stretch>
                  <a:fillRect l="-5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2061b1c5.fixed?pid=ee40a9ae0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任务学习二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尖端放电</a:t>
            </a:r>
            <a:endParaRPr lang="en-US" altLang="zh-CN" sz="4000" dirty="0"/>
          </a:p>
        </p:txBody>
      </p:sp>
      <p:sp>
        <p:nvSpPr>
          <p:cNvPr id="3" name="C_3#72061b1c5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79baf93c?pid=72061b1c5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5_BD#948ca571e?sp=1&amp;pid=779baf93c&amp;color=0,0,0&amp;vtp=1&amp;bbb=1&amp;hb=1"/>
          <p:cNvSpPr/>
          <p:nvPr/>
        </p:nvSpPr>
        <p:spPr>
          <a:xfrm>
            <a:off x="612648" y="1181724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1.电离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导体尖端的电荷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很大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，附近的电场强度很大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，在一定条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件下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，导体尖端周围的强电场使空气中的带电粒子剧烈运动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，并与空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气分子碰撞从而使空气分子中的正负电荷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2.尖端放电：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导体尖端的强电场使附近的空气电离，电离后与导体尖端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电荷符号相反的粒子由于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而奔向尖端，与尖端的电荷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相当于导体从尖端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电荷的现象。</a:t>
            </a:r>
            <a:endParaRPr lang="en-US" altLang="zh-CN" sz="2800" dirty="0"/>
          </a:p>
        </p:txBody>
      </p:sp>
      <p:sp>
        <p:nvSpPr>
          <p:cNvPr id="5" name="P_5_AN.26_1#948ca571e.blank?pid=779baf93c&amp;color=0,0,0&amp;vpa=9&amp;vtp=1&amp;bbb=1"/>
          <p:cNvSpPr/>
          <p:nvPr/>
        </p:nvSpPr>
        <p:spPr>
          <a:xfrm>
            <a:off x="4445666" y="115124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密度</a:t>
            </a:r>
            <a:endParaRPr lang="en-US" altLang="zh-CN" sz="2800" dirty="0"/>
          </a:p>
        </p:txBody>
      </p:sp>
      <p:sp>
        <p:nvSpPr>
          <p:cNvPr id="6" name="P_5_AN.27_1#948ca571e.blank?pid=779baf93c&amp;color=0,0,0&amp;vpa=10&amp;vtp=1&amp;bbb=1"/>
          <p:cNvSpPr/>
          <p:nvPr/>
        </p:nvSpPr>
        <p:spPr>
          <a:xfrm>
            <a:off x="7023767" y="244664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分离</a:t>
            </a:r>
            <a:endParaRPr lang="en-US" altLang="zh-CN" sz="2800" dirty="0"/>
          </a:p>
        </p:txBody>
      </p:sp>
      <p:sp>
        <p:nvSpPr>
          <p:cNvPr id="7" name="P_5_AN.28_1#948ca571e.blank?pid=779baf93c&amp;color=0,0,0&amp;vpa=11&amp;vtp=1&amp;bbb=1"/>
          <p:cNvSpPr/>
          <p:nvPr/>
        </p:nvSpPr>
        <p:spPr>
          <a:xfrm>
            <a:off x="4534566" y="3742044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被吸引</a:t>
            </a:r>
            <a:endParaRPr lang="en-US" altLang="zh-CN" sz="2800" dirty="0"/>
          </a:p>
        </p:txBody>
      </p:sp>
      <p:sp>
        <p:nvSpPr>
          <p:cNvPr id="8" name="P_5_AN.29_1#948ca571e.blank?pid=779baf93c&amp;color=0,0,0&amp;vpa=12&amp;vtp=1&amp;bbb=1"/>
          <p:cNvSpPr/>
          <p:nvPr/>
        </p:nvSpPr>
        <p:spPr>
          <a:xfrm>
            <a:off x="10224167" y="374204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中和</a:t>
            </a:r>
            <a:endParaRPr lang="en-US" altLang="zh-CN" sz="2800" dirty="0"/>
          </a:p>
        </p:txBody>
      </p:sp>
      <p:sp>
        <p:nvSpPr>
          <p:cNvPr id="9" name="P_5_AN.30_1#948ca571e.blank?pid=779baf93c&amp;color=0,0,0&amp;vpa=13&amp;vtp=1&amp;bbb=1"/>
          <p:cNvSpPr/>
          <p:nvPr/>
        </p:nvSpPr>
        <p:spPr>
          <a:xfrm>
            <a:off x="3467766" y="4368789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失去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48ca571e?sp=1&amp;pid=779baf93c&amp;color=0,0,0&amp;mp=1&amp;vtp=1&amp;bt=1&amp;bb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.尖端放电的应用与防止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（1）应用：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是利用尖端放电避免雷击的一种设施。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（2）防止：高压设备中导体的表面尽量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，减少电能的损失。</a:t>
            </a:r>
            <a:endParaRPr lang="en-US" altLang="zh-CN" sz="2800" dirty="0"/>
          </a:p>
        </p:txBody>
      </p:sp>
      <p:sp>
        <p:nvSpPr>
          <p:cNvPr id="5" name="P_5_AN.31_1#948ca571e.blank?pid=779baf93c&amp;color=0,0,0&amp;mp=1&amp;vpa=14&amp;vtp=1&amp;bbb=1"/>
          <p:cNvSpPr/>
          <p:nvPr/>
        </p:nvSpPr>
        <p:spPr>
          <a:xfrm>
            <a:off x="2578767" y="1085220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避雷针</a:t>
            </a:r>
            <a:endParaRPr lang="en-US" altLang="zh-CN" sz="2800" dirty="0"/>
          </a:p>
        </p:txBody>
      </p:sp>
      <p:sp>
        <p:nvSpPr>
          <p:cNvPr id="6" name="P_5_AN.32_1#948ca571e.blank?pid=779baf93c&amp;color=0,0,0&amp;mp=1&amp;vpa=15&amp;vtp=1&amp;bbb=1"/>
          <p:cNvSpPr/>
          <p:nvPr/>
        </p:nvSpPr>
        <p:spPr>
          <a:xfrm>
            <a:off x="6845967" y="1711965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光滑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cc923df2?pid=779baf93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33_1#131aa7179?pid=8cc923df2&amp;color=0,0,0&amp;vtp=1&amp;bbb=1"/>
          <p:cNvSpPr/>
          <p:nvPr/>
        </p:nvSpPr>
        <p:spPr>
          <a:xfrm>
            <a:off x="612648" y="1139913"/>
            <a:ext cx="10963656" cy="5681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34_1#abb757bfe?pid=131aa7179&amp;color=0,0,0&amp;vtp=1&amp;bbb=1"/>
          <p:cNvSpPr/>
          <p:nvPr/>
        </p:nvSpPr>
        <p:spPr>
          <a:xfrm>
            <a:off x="612648" y="1779143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静电平衡时，导体越尖锐的位置电荷密度越大。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35_1#abb757bfe.bracket?pid=131aa7179&amp;color=0,0,0&amp;vpa=16&amp;vtp=1"/>
          <p:cNvSpPr/>
          <p:nvPr/>
        </p:nvSpPr>
        <p:spPr>
          <a:xfrm>
            <a:off x="9881267" y="1765808"/>
            <a:ext cx="454025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6" name="QT_7_BD.36_1#5da8860e0?pid=131aa7179&amp;color=0,0,0&amp;vtp=1&amp;bbb=1&amp;hb=1"/>
          <p:cNvSpPr/>
          <p:nvPr/>
        </p:nvSpPr>
        <p:spPr>
          <a:xfrm>
            <a:off x="612648" y="240861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避雷针能避免建筑物被雷击是因为云层中带的电荷被避雷针通过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导线导入大地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7" name="QT_7_AN.37_1#5da8860e0.bracket?pid=131aa7179&amp;color=0,0,0&amp;vpa=17&amp;vtp=1"/>
          <p:cNvSpPr/>
          <p:nvPr/>
        </p:nvSpPr>
        <p:spPr>
          <a:xfrm>
            <a:off x="3404266" y="3042983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8" name="QT_7_AS.38_1#5da8860e0?pid=131aa7179&amp;color=0,0,0&amp;vtp=1&amp;bbb=1&amp;hb=1"/>
          <p:cNvSpPr/>
          <p:nvPr/>
        </p:nvSpPr>
        <p:spPr>
          <a:xfrm>
            <a:off x="612648" y="3685603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当带电云层靠近建筑物时，避雷针上产生的感应电荷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，通过尖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端放电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，逐渐中和空气中的电荷，使建筑物免遭雷击。</a:t>
            </a:r>
            <a:endParaRPr lang="en-US" altLang="zh-CN" sz="2800" dirty="0"/>
          </a:p>
        </p:txBody>
      </p:sp>
      <p:sp>
        <p:nvSpPr>
          <p:cNvPr id="9" name="QT_7_BD.39_1#170001cd7?pid=131aa7179&amp;color=0,0,0&amp;vtp=1&amp;bbb=1&amp;hb=1"/>
          <p:cNvSpPr/>
          <p:nvPr/>
        </p:nvSpPr>
        <p:spPr>
          <a:xfrm>
            <a:off x="612648" y="497605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高压输电线表面很光滑，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是为了减少因尖端放电而损失的电能。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10" name="QT_7_AN.40_1#170001cd7.bracket?pid=131aa7179&amp;color=0,0,0&amp;vpa=18&amp;vtp=1"/>
          <p:cNvSpPr/>
          <p:nvPr/>
        </p:nvSpPr>
        <p:spPr>
          <a:xfrm>
            <a:off x="1651667" y="5610415"/>
            <a:ext cx="454025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8" grpId="0" animBg="1" build="p"/>
      <p:bldP spid="10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8680d181?pid=72061b1c5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p:sp>
        <p:nvSpPr>
          <p:cNvPr id="3" name="QC_5_BD.41_1#02e59116c?pid=68680d181&amp;color=0,0,0&amp;vtp=1&amp;bbb=1&amp;hb=1"/>
          <p:cNvSpPr/>
          <p:nvPr/>
        </p:nvSpPr>
        <p:spPr>
          <a:xfrm>
            <a:off x="612648" y="1181724"/>
            <a:ext cx="10963656" cy="18490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例2</a:t>
            </a:r>
            <a:r>
              <a:rPr lang="en-US" altLang="zh-CN" sz="28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多选题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（2024山西太原高二期中）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山西被称为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“中国古代建筑艺术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博物馆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”，这些建筑大部分都加装了避雷针。雷雨天气时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，云层底端带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负电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下列说法正确的是(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4" name="QC_5_AN.42_1#02e59116c.bracket?pid=68680d181&amp;color=0,0,0&amp;vpa=19&amp;vtp=1&amp;bbb=1"/>
          <p:cNvSpPr/>
          <p:nvPr/>
        </p:nvSpPr>
        <p:spPr>
          <a:xfrm>
            <a:off x="4852066" y="2463789"/>
            <a:ext cx="773113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</a:t>
            </a:r>
            <a:endParaRPr lang="en-US" altLang="zh-CN" sz="2800" dirty="0"/>
          </a:p>
        </p:txBody>
      </p:sp>
      <p:sp>
        <p:nvSpPr>
          <p:cNvPr id="5" name="QC_5_BD.43_1#02e59116c.choices?pid=68680d181&amp;color=0,0,0&amp;vtp=1&amp;bbb=1"/>
          <p:cNvSpPr/>
          <p:nvPr/>
        </p:nvSpPr>
        <p:spPr>
          <a:xfrm>
            <a:off x="612648" y="3105848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云层靠近避雷针时，避雷针感应出正电荷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避雷针也可以不连接埋在地底的金属板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必须有闪电击中避雷针，避雷针才发挥作用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避雷针是利用尖端放电的一种设施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ee40a9ae0.fixed?pid=94e658986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第九章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静电场及其应用</a:t>
            </a:r>
            <a:endParaRPr lang="en-US" altLang="zh-CN" sz="4000" dirty="0"/>
          </a:p>
        </p:txBody>
      </p:sp>
      <p:sp>
        <p:nvSpPr>
          <p:cNvPr id="3" name="C_2#ee40a9ae0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ee40a9ae0.fixed?pid=94e658986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第4节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静电的防止与利用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4_1#02e59116c?pid=68680d181&amp;color=0,0,0&amp;vtp=1&amp;bt=1&amp;bbb=1&amp;hb=1"/>
          <p:cNvSpPr/>
          <p:nvPr/>
        </p:nvSpPr>
        <p:spPr>
          <a:xfrm>
            <a:off x="612648" y="468000"/>
            <a:ext cx="10963656" cy="38063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因为云层底端带负电，所以云层靠近避雷针时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，避雷针感应出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正电荷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，故A正确；避雷针的尖端安装在建筑物的顶端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，并通过金属线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与埋在地下的金属板相连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，才能起到保护作用，故B错误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；即使没有闪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电击中避雷针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，只要带电云层靠近避雷针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，避雷针就因静电感应发挥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，故C错误；避雷针是利用尖端放电来保护建筑物的一种设施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3f219dda.fixed?pid=ee40a9ae0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静电屏蔽</a:t>
            </a:r>
            <a:endParaRPr lang="en-US" altLang="zh-CN" sz="4000" dirty="0"/>
          </a:p>
        </p:txBody>
      </p:sp>
      <p:sp>
        <p:nvSpPr>
          <p:cNvPr id="3" name="C_3#63f219dda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45_1#febab3110?pid=63f219dda&amp;color=0,0,0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6824" y="2323024"/>
            <a:ext cx="3575304" cy="231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45_2#febab3110?pid=63f219dda&amp;color=0,0,0&amp;vtp=1&amp;bbb=1&amp;hb=1"/>
          <p:cNvSpPr/>
          <p:nvPr/>
        </p:nvSpPr>
        <p:spPr>
          <a:xfrm>
            <a:off x="612648" y="726525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日常生活中，常常会出现这样的情况：一进入电梯中手机就会没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有信号、打不通。这是为什么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</p:txBody>
      </p:sp>
      <p:sp>
        <p:nvSpPr>
          <p:cNvPr id="4" name="QO_4_AN.46_1#febab3110?pid=63f219dda&amp;color=0,0,0&amp;vtp=1&amp;bbb=1&amp;hb=1"/>
          <p:cNvSpPr/>
          <p:nvPr/>
        </p:nvSpPr>
        <p:spPr>
          <a:xfrm>
            <a:off x="612648" y="5017120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电梯可以看成金属容器，由于静电感应，电梯内电场强度保持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为0，外电场对电梯内的手机不会产生影响。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4cffbd95?pid=63f219dda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5_BD#dbfefe21b?sp=1&amp;pid=74cffbd95&amp;color=0,0,0&amp;vtp=1&amp;bbb=1&amp;hb=1"/>
          <p:cNvSpPr/>
          <p:nvPr/>
        </p:nvSpPr>
        <p:spPr>
          <a:xfrm>
            <a:off x="612648" y="1181724"/>
            <a:ext cx="10963656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1.静电屏蔽：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放入电场中的金属壳，由于静电感应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，壳内电场强度保持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0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，外电场对壳内的仪器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产生影响，金属壳的这种作用叫作静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电屏蔽。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2.应用：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把电学仪器放在封闭的金属壳或金属网里；野外三条高压输电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线上方架设两条导线，与大地相连，把高压输电线屏蔽起来。</a:t>
            </a:r>
            <a:endParaRPr lang="en-US" altLang="zh-CN" sz="2800" dirty="0"/>
          </a:p>
        </p:txBody>
      </p:sp>
      <p:sp>
        <p:nvSpPr>
          <p:cNvPr id="5" name="P_5_AN.47_1#dbfefe21b.blank?pid=74cffbd95&amp;color=0,0,0&amp;vpa=20&amp;vtp=1&amp;bbb=1"/>
          <p:cNvSpPr/>
          <p:nvPr/>
        </p:nvSpPr>
        <p:spPr>
          <a:xfrm>
            <a:off x="4712366" y="179894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0d5a19e5?pid=74cffbd95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48_1#0c6a6fbf5?pid=30d5a19e5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49_1#8b0605423?pid=0c6a6fbf5&amp;color=0,0,0&amp;vtp=1&amp;bbb=1&amp;hb=1"/>
          <p:cNvSpPr/>
          <p:nvPr/>
        </p:nvSpPr>
        <p:spPr>
          <a:xfrm>
            <a:off x="612648" y="178231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用金属网把验电器罩起来，再使带电金属球靠近验电器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，则验电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器箔片能张开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50_1#8b0605423.bracket?pid=0c6a6fbf5&amp;color=0,0,0&amp;vpa=21&amp;vtp=1"/>
          <p:cNvSpPr/>
          <p:nvPr/>
        </p:nvSpPr>
        <p:spPr>
          <a:xfrm>
            <a:off x="3404266" y="2416683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6" name="QT_7_AS.51_1#8b0605423?pid=0c6a6fbf5&amp;color=0,0,0&amp;vtp=1&amp;bbb=1"/>
          <p:cNvSpPr/>
          <p:nvPr/>
        </p:nvSpPr>
        <p:spPr>
          <a:xfrm>
            <a:off x="612648" y="3056128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由于静电屏蔽，验电器箔片不能张开。</a:t>
            </a:r>
            <a:endParaRPr lang="en-US" altLang="zh-CN" sz="2800" dirty="0"/>
          </a:p>
        </p:txBody>
      </p:sp>
      <p:sp>
        <p:nvSpPr>
          <p:cNvPr id="7" name="QT_7_BD.52_1#43e3389c2?pid=0c6a6fbf5&amp;color=0,0,0&amp;vtp=1&amp;bbb=1&amp;hb=1"/>
          <p:cNvSpPr/>
          <p:nvPr/>
        </p:nvSpPr>
        <p:spPr>
          <a:xfrm>
            <a:off x="612648" y="368560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许多电子仪器外面都套着金属罩，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主要是为了防止外界电场干扰。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8" name="QT_7_AN.53_1#43e3389c2.bracket?pid=0c6a6fbf5&amp;color=0,0,0&amp;vpa=22&amp;vtp=1"/>
          <p:cNvSpPr/>
          <p:nvPr/>
        </p:nvSpPr>
        <p:spPr>
          <a:xfrm>
            <a:off x="1651667" y="4319968"/>
            <a:ext cx="454025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4_1#f3267fcae?pid=30d5a19e5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静电屏蔽的本质是？</a:t>
            </a:r>
            <a:endParaRPr lang="en-US" altLang="zh-CN" sz="2800" dirty="0"/>
          </a:p>
        </p:txBody>
      </p:sp>
      <p:sp>
        <p:nvSpPr>
          <p:cNvPr id="3" name="QO_6_AN.55_1#f3267fcae?pid=30d5a19e5&amp;color=0,0,0&amp;vtp=1&amp;bbb=1&amp;hb=1"/>
          <p:cNvSpPr/>
          <p:nvPr/>
        </p:nvSpPr>
        <p:spPr>
          <a:xfrm>
            <a:off x="612648" y="1106683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静电屏蔽的实质是利用了静电感应现象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。金属壳内两种电场并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，感应电荷的电场和外加电场叠加，场强矢量和为零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，好像是金属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壳将外电场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“挡”在外面，即所谓的屏蔽作用。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f3f68aca?pid=63f219dda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p:sp>
        <p:nvSpPr>
          <p:cNvPr id="3" name="QC_5_BD.56_1#46a045609?pid=bf3f68aca&amp;color=0,0,0&amp;vtp=1&amp;bbb=1"/>
          <p:cNvSpPr/>
          <p:nvPr/>
        </p:nvSpPr>
        <p:spPr>
          <a:xfrm>
            <a:off x="612648" y="1190317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例3</a:t>
            </a:r>
            <a:r>
              <a:rPr lang="en-US" altLang="zh-CN" sz="28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（2024浙江台州高一期中）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以下说法中错误的是(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4" name="QC_5_AN.57_1#46a045609.bracket?pid=bf3f68aca&amp;color=0,0,0&amp;vpa=23&amp;vtp=1"/>
          <p:cNvSpPr/>
          <p:nvPr/>
        </p:nvSpPr>
        <p:spPr>
          <a:xfrm>
            <a:off x="9070055" y="1176982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5" name="QC_5_BD.58_1#46a045609.choices?pid=bf3f68aca&amp;color=0,0,0&amp;vtp=1&amp;bbb=1&amp;hb=1"/>
          <p:cNvSpPr/>
          <p:nvPr/>
        </p:nvSpPr>
        <p:spPr>
          <a:xfrm>
            <a:off x="612648" y="1749425"/>
            <a:ext cx="10963656" cy="440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工人在高压线上带电作业时，穿含有金属丝织物的衣服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，起到了静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电屏蔽作用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野外高压输电线的上方还有两条导线，它们与大地相连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，把高压线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屏蔽起来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优质的话筒线在信号传输线外又多包了一层金属网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，是为了防止干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扰信号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大货车或者油罐车后常有一导电橡胶拖地，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橡胶作为最外层材料，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内部是两组粗铜丝连接罐体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，起到了静电屏蔽作用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9_1#46a045609?pid=bf3f68aca&amp;color=0,0,0&amp;vtp=1&amp;bt=1&amp;bbb=1&amp;hb=1"/>
          <p:cNvSpPr/>
          <p:nvPr/>
        </p:nvSpPr>
        <p:spPr>
          <a:xfrm>
            <a:off x="612648" y="468000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大货车或者油罐车后常有一导电橡胶拖地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，橡胶作为最外层材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，内部是两组粗铜丝连接罐体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。它的作用是及时把油罐车上产生的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静电传入大地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，从而避免静电造成危害，故D错误。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14a7d3375?pid=bf3f68aca&amp;color=0,0,0&amp;vtp=1&amp;bt=1&amp;bb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总结归纳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静电屏蔽的两种情况</a:t>
            </a:r>
            <a:endParaRPr lang="en-US" altLang="zh-CN" sz="2800" dirty="0"/>
          </a:p>
        </p:txBody>
      </p:sp>
      <p:graphicFrame>
        <p:nvGraphicFramePr>
          <p:cNvPr id="29" name="P_5_BD#14a7d3375?colgroup=2,15,10&amp;pid=bf3f68aca&amp;color=0,0,0&amp;vtp=1&amp;bbb=1"/>
          <p:cNvGraphicFramePr>
            <a:graphicFrameLocks noGrp="1"/>
          </p:cNvGraphicFramePr>
          <p:nvPr/>
        </p:nvGraphicFramePr>
        <p:xfrm>
          <a:off x="612648" y="1816740"/>
          <a:ext cx="10936224" cy="3105722"/>
        </p:xfrm>
        <a:graphic>
          <a:graphicData uri="http://schemas.openxmlformats.org/drawingml/2006/table">
            <a:tbl>
              <a:tblPr/>
              <a:tblGrid>
                <a:gridCol w="1069848"/>
                <a:gridCol w="5815584"/>
                <a:gridCol w="4050792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类别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屏蔽外电场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外屏蔽）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屏蔽内电场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内屏蔽）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15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图示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500"/>
                        </a:lnSpc>
                      </a:pPr>
                      <a:r>
                        <a:rPr lang="en-US" altLang="zh-CN" sz="114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5500"/>
                        </a:lnSpc>
                      </a:pPr>
                      <a:r>
                        <a:rPr lang="en-US" altLang="zh-CN" sz="87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5_BD#14a7d3375.table_image?tii=1&amp;pid=bf3f68aca&amp;color=0,0,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6080" y="2499556"/>
            <a:ext cx="3328416" cy="23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5_BD#14a7d3375.table_image?tii=2&amp;pid=bf3f68aca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5612" y="2778448"/>
            <a:ext cx="2395728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P_5_BD#14a7d3375?colgroup=2,15,10&amp;pid=bf3f68aca&amp;color=0,0,0&amp;vtp=1&amp;bt=1&amp;bbb=1&amp;hb=1"/>
          <p:cNvGraphicFramePr>
            <a:graphicFrameLocks noGrp="1"/>
          </p:cNvGraphicFramePr>
          <p:nvPr/>
        </p:nvGraphicFramePr>
        <p:xfrm>
          <a:off x="612648" y="1164590"/>
          <a:ext cx="10936224" cy="4497453"/>
        </p:xfrm>
        <a:graphic>
          <a:graphicData uri="http://schemas.openxmlformats.org/drawingml/2006/table">
            <a:tbl>
              <a:tblPr/>
              <a:tblGrid>
                <a:gridCol w="1069848"/>
                <a:gridCol w="5815584"/>
                <a:gridCol w="4050792"/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类别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屏蔽外电场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外屏蔽）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屏蔽内电场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内屏蔽）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645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实现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过程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因场源电荷产生的电场与导体球壳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表面的感应电荷产生的电场在空腔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内的合场强为零，达到静电平衡状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，起到屏蔽外电场的作用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当空腔外部接地时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，外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表面的感应电荷传给地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球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，外部电场消失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，起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到屏蔽内电场的作用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17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最终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结论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导体内空腔不受外界电荷影响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接地导体空腔外部不受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内部电荷影响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本质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静电感应与静电平衡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2" name="P_5_BD#14a7d3375?colgroup=2,15,10&amp;pid=bf3f68aca&amp;color=0,0,0&amp;vtp=1&amp;bt=1&amp;bbb=1"/>
          <p:cNvSpPr txBox="1"/>
          <p:nvPr/>
        </p:nvSpPr>
        <p:spPr>
          <a:xfrm>
            <a:off x="10830727" y="466344"/>
            <a:ext cx="718145" cy="5838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2800">
                <a:latin typeface="Times New Roman" panose="02020603050405020304" pitchFamily="34" charset="0"/>
              </a:rPr>
              <a:t>续表</a:t>
            </a:r>
            <a:endParaRPr lang="zh-CN" altLang="en-US" sz="28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f174cb26f?pid=ee40a9ae0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课时学习素养目标：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.知道什么是静电平衡状态及静电平衡状态下的导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、电荷的分布特征。（物理观念）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.了解尖端放电、静电屏蔽现象及其成因。（科学思维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.了解静电除尘、静电喷漆、静电复印的工作原理。（科学思维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84dedbba?sp=1&amp;pid=bf3f68ac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迁移应用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60_1#5a5a902f9?pid=284dedbba&amp;color=0,0,0&amp;vtp=1&amp;bbb=1&amp;hb=1"/>
              <p:cNvSpPr/>
              <p:nvPr/>
            </p:nvSpPr>
            <p:spPr>
              <a:xfrm>
                <a:off x="612648" y="1135253"/>
                <a:ext cx="10963656" cy="12013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多选题下列图中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P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是一个带电体，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是一个不带电的金属空腔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，在下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列情况下放在绝缘板上的小纸屑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（图中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不会被吸引的是(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6_BD.60_1#5a5a902f9?pid=284dedbb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10963656" cy="1201357"/>
              </a:xfrm>
              <a:prstGeom prst="rect">
                <a:avLst/>
              </a:prstGeom>
              <a:blipFill rotWithShape="1">
                <a:blip r:embed="rId1"/>
                <a:stretch>
                  <a:fillRect l="-5" t="-42" r="-293" b="-56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61_1#5a5a902f9.bracket?pid=284dedbba&amp;color=0,0,0&amp;vpa=24&amp;vtp=1&amp;bbb=1"/>
          <p:cNvSpPr/>
          <p:nvPr/>
        </p:nvSpPr>
        <p:spPr>
          <a:xfrm>
            <a:off x="10006680" y="1769618"/>
            <a:ext cx="773113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</a:t>
            </a:r>
            <a:endParaRPr lang="en-US" altLang="zh-CN" sz="2800" dirty="0"/>
          </a:p>
        </p:txBody>
      </p:sp>
      <p:sp>
        <p:nvSpPr>
          <p:cNvPr id="5" name="QC_6_BD.62_1#5a5a902f9.choices?pid=284dedbba&amp;color=0,0,0&amp;vtp=1&amp;bbb=1"/>
          <p:cNvSpPr/>
          <p:nvPr/>
        </p:nvSpPr>
        <p:spPr>
          <a:xfrm>
            <a:off x="612648" y="2346960"/>
            <a:ext cx="10963656" cy="143205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12800"/>
              </a:lnSpc>
              <a:tabLst>
                <a:tab pos="2648585" algn="l"/>
                <a:tab pos="5614670" algn="l"/>
                <a:tab pos="823849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71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71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71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71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6" name="QC_6_BD.62_1#5a5a902f9.choice_image?pid=284dedbba&amp;color=0,0,0&amp;iip=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6334" y="2437702"/>
            <a:ext cx="941832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6_BD.62_1#5a5a902f9.choice_image?pid=284dedbba&amp;color=0,0,0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1647" y="2437702"/>
            <a:ext cx="1280160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6_BD.62_1#5a5a902f9.choice_image?pid=284dedbba&amp;color=0,0,0&amp;iip=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5225" y="2489772"/>
            <a:ext cx="923544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6_BD.62_1#5a5a902f9.choice_image?pid=284dedbba&amp;color=0,0,0&amp;iip=8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95619" y="2437702"/>
            <a:ext cx="1216152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C_6_AS.63_1#5a5a902f9?pid=284dedbba&amp;color=0,0,0&amp;vtp=1&amp;bbb=1&amp;hb=1"/>
          <p:cNvSpPr/>
          <p:nvPr/>
        </p:nvSpPr>
        <p:spPr>
          <a:xfrm>
            <a:off x="612648" y="3788092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金属空腔不接地可屏蔽外界电场，接地可屏蔽内部电场，A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、D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10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b8ddd8f0.fixed?pid=ee40a9ae0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任务学习四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静电吸附</a:t>
            </a:r>
            <a:endParaRPr lang="en-US" altLang="zh-CN" sz="4000" dirty="0"/>
          </a:p>
        </p:txBody>
      </p:sp>
      <p:sp>
        <p:nvSpPr>
          <p:cNvPr id="3" name="C_3#bb8ddd8f0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d3416759?pid=bb8ddd8f0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5_BD#c62accb25?sp=1&amp;pid=7d3416759&amp;color=0,0,0&amp;vtp=1&amp;bbb=1&amp;hb=1"/>
          <p:cNvSpPr/>
          <p:nvPr/>
        </p:nvSpPr>
        <p:spPr>
          <a:xfrm>
            <a:off x="612648" y="1181724"/>
            <a:ext cx="10963656" cy="44543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1.静电吸附：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在电场中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，带电粒子受到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向着电极运动，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最后会被吸附在电极上。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2.静电除尘：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设法使空气中的尘埃带电，在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作用下，尘埃到达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电极而被收集起来。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3.静电喷漆：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接负高压的涂料雾化器喷出的油漆微粒带负电，在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作用下，这些微粒向着作为正极的工件运动，并沉积在工件的表面，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完成喷漆工作。</a:t>
            </a:r>
            <a:endParaRPr lang="en-US" altLang="zh-CN" sz="2800" dirty="0"/>
          </a:p>
        </p:txBody>
      </p:sp>
      <p:sp>
        <p:nvSpPr>
          <p:cNvPr id="6" name="P_5_AN.64_1#c62accb25.blank?pid=7d3416759&amp;color=0,0,0&amp;vpa=25&amp;vtp=1&amp;bbb=1"/>
          <p:cNvSpPr/>
          <p:nvPr/>
        </p:nvSpPr>
        <p:spPr>
          <a:xfrm>
            <a:off x="6579267" y="1151244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静电力</a:t>
            </a:r>
            <a:endParaRPr lang="en-US" altLang="zh-CN" sz="2800" dirty="0"/>
          </a:p>
        </p:txBody>
      </p:sp>
      <p:sp>
        <p:nvSpPr>
          <p:cNvPr id="7" name="P_5_AN.65_1#c62accb25.blank?pid=7d3416759&amp;color=0,0,0&amp;vpa=26&amp;vtp=1&amp;bbb=1"/>
          <p:cNvSpPr/>
          <p:nvPr/>
        </p:nvSpPr>
        <p:spPr>
          <a:xfrm>
            <a:off x="7290467" y="2446644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静电力</a:t>
            </a:r>
            <a:endParaRPr lang="en-US" altLang="zh-CN" sz="2800" dirty="0"/>
          </a:p>
        </p:txBody>
      </p:sp>
      <p:sp>
        <p:nvSpPr>
          <p:cNvPr id="8" name="P_5_AN.66_1#c62accb25.blank?pid=7d3416759&amp;color=0,0,0&amp;vpa=27&amp;vtp=1&amp;bbb=1&amp;hb=1"/>
          <p:cNvSpPr/>
          <p:nvPr/>
        </p:nvSpPr>
        <p:spPr>
          <a:xfrm>
            <a:off x="612648" y="3742044"/>
            <a:ext cx="10963656" cy="12070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静电力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62accb25?sp=1&amp;pid=7d3416759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4.静电复印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：复印机的核心部件是有机光导体鼓，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它是一个金属圆柱，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表面涂覆有机光导体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。在没有光照时是绝缘体，有光照时是导体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印机复印的工作流程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：充电、曝光、显影、转印、放电。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a13ddb60?pid=7d3416759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67_1#adffad5ac?pid=1a13ddb60&amp;color=0,0,0&amp;vtp=1&amp;bbb=1"/>
          <p:cNvSpPr/>
          <p:nvPr/>
        </p:nvSpPr>
        <p:spPr>
          <a:xfrm>
            <a:off x="612648" y="1139913"/>
            <a:ext cx="10963656" cy="5681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静电除尘、静电喷漆和静电复印有什么共同特点？</a:t>
            </a:r>
            <a:endParaRPr lang="en-US" altLang="zh-CN" sz="2800" dirty="0"/>
          </a:p>
        </p:txBody>
      </p:sp>
      <p:sp>
        <p:nvSpPr>
          <p:cNvPr id="4" name="QO_6_AN.68_1#adffad5ac?pid=1a13ddb60&amp;color=0,0,0&amp;vtp=1&amp;bbb=1&amp;hb=1"/>
          <p:cNvSpPr/>
          <p:nvPr/>
        </p:nvSpPr>
        <p:spPr>
          <a:xfrm>
            <a:off x="612648" y="1782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原理相同，都是让带电的微粒在静电力的作用下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，奔向并吸附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在电极上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47a12f07?pid=bb8ddd8f0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p:pic>
        <p:nvPicPr>
          <p:cNvPr id="3" name="QC_5_BD.69_1#d43337c6e?htil=3&amp;pid=147a12f07&amp;color=0,0,0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3800" y="1200012"/>
            <a:ext cx="4023360" cy="293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69_2#d43337c6e?htil=3&amp;sp=1&amp;pid=147a12f07&amp;color=0,0,0&amp;vtp=1&amp;bbb=1&amp;hb=1"/>
          <p:cNvSpPr/>
          <p:nvPr/>
        </p:nvSpPr>
        <p:spPr>
          <a:xfrm>
            <a:off x="612648" y="1181724"/>
            <a:ext cx="6812280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例4</a:t>
            </a:r>
            <a:r>
              <a:rPr lang="en-US" altLang="zh-CN" sz="28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（2024河南信阳高二月考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如图是静电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喷涂原理的示意图。发射极喷枪喷嘴与吸极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被涂工件之间有强电场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在强电场作用下，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一带电的涂料微粒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（不计重力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）从发射极由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静止释放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，加速飞向吸极，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以达到喷涂目的。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下列表述正确的是(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1_1#d43337c6e.choices?pid=147a12f07&amp;color=0,0,0&amp;vtp=1&amp;bt=1&amp;bb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加速飞向吸极的带电的涂料微粒带正电荷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带电的涂料微粒加速飞向吸极，电场强度方向由发射极指向吸极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在强电场中同一位置，带电荷量越多的涂料微粒所受静电力越大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带电的涂料微粒受静电力的方向与电场强度方向相同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72_1#d43337c6e?pid=147a12f07&amp;color=0,0,0&amp;vtp=1&amp;bbb=1&amp;hb=1"/>
              <p:cNvSpPr/>
              <p:nvPr/>
            </p:nvSpPr>
            <p:spPr>
              <a:xfrm>
                <a:off x="612648" y="3032828"/>
                <a:ext cx="10963656" cy="31586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由于发射极与电源负极相连，吸极与电源正极相连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，电场强度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方向由吸极指向发射极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则加速飞向吸极的带电的涂料微粒带负电荷，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故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A、B错误；根据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可知，在强电场中同一位置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，带电荷量越多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的涂料微粒所受静电力越大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，故C正确；由于涂料微粒带负电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，则带电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的涂料微粒受静电力的方向与电场强度方向相反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5_AS.72_1#d43337c6e?pid=147a12f0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032828"/>
                <a:ext cx="10963656" cy="3158617"/>
              </a:xfrm>
              <a:prstGeom prst="rect">
                <a:avLst/>
              </a:prstGeom>
              <a:blipFill rotWithShape="1">
                <a:blip r:embed="rId1"/>
                <a:stretch>
                  <a:fillRect l="-5" t="-2" r="-1446" b="-21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70_1#d43337c6e.bracket?pid=147a12f07&amp;color=0,0,0&amp;vpa=28&amp;vtp=1&amp;answeroption=C"/>
          <p:cNvSpPr txBox="1"/>
          <p:nvPr/>
        </p:nvSpPr>
        <p:spPr>
          <a:xfrm>
            <a:off x="485648" y="1829440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  <a:endParaRPr lang="zh-CN" altLang="en-US" sz="4400" b="1">
              <a:solidFill>
                <a:srgbClr val="FF000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0f52d7ff8?lid=0f52d7ff8&amp;cid=0f52d7ff8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1527048"/>
            <a:ext cx="429768" cy="429768"/>
          </a:xfrm>
          <a:prstGeom prst="rect">
            <a:avLst/>
          </a:prstGeom>
        </p:spPr>
      </p:pic>
      <p:sp>
        <p:nvSpPr>
          <p:cNvPr id="3" name="C_1#目录1:0f52d7ff8?lid=0f52d7ff8&amp;cid=0f52d7ff8&amp;vtp=1&amp;bt=1&amp;bbb=1">
            <a:hlinkClick r:id="rId1" action="ppaction://hlinksldjump"/>
          </p:cNvPr>
          <p:cNvSpPr/>
          <p:nvPr/>
        </p:nvSpPr>
        <p:spPr>
          <a:xfrm>
            <a:off x="3675888" y="1490472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任务学习一</a:t>
            </a:r>
            <a:r>
              <a:rPr lang="en-US" altLang="zh-CN" sz="31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静电平衡</a:t>
            </a:r>
            <a:endParaRPr lang="en-US" altLang="zh-CN" sz="3050" dirty="0"/>
          </a:p>
        </p:txBody>
      </p:sp>
      <p:pic>
        <p:nvPicPr>
          <p:cNvPr id="4" name="C_1#目录1:0f52d7ff8?lid=72061b1c5&amp;cid=72061b1c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2468880"/>
            <a:ext cx="429768" cy="429768"/>
          </a:xfrm>
          <a:prstGeom prst="rect">
            <a:avLst/>
          </a:prstGeom>
        </p:spPr>
      </p:pic>
      <p:sp>
        <p:nvSpPr>
          <p:cNvPr id="5" name="C_1#目录1:0f52d7ff8?lid=72061b1c5&amp;cid=72061b1c5&amp;vtp=1&amp;bbb=1">
            <a:hlinkClick r:id="rId3" action="ppaction://hlinksldjump"/>
          </p:cNvPr>
          <p:cNvSpPr/>
          <p:nvPr/>
        </p:nvSpPr>
        <p:spPr>
          <a:xfrm>
            <a:off x="3675888" y="2432304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任务学习二</a:t>
            </a:r>
            <a:r>
              <a:rPr lang="en-US" altLang="zh-CN" sz="31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尖端放电</a:t>
            </a:r>
            <a:endParaRPr lang="en-US" altLang="zh-CN" sz="3050" dirty="0"/>
          </a:p>
        </p:txBody>
      </p:sp>
      <p:pic>
        <p:nvPicPr>
          <p:cNvPr id="6" name="C_1#目录1:0f52d7ff8?lid=63f219dda&amp;cid=63f219dda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3401568"/>
            <a:ext cx="429768" cy="429768"/>
          </a:xfrm>
          <a:prstGeom prst="rect">
            <a:avLst/>
          </a:prstGeom>
        </p:spPr>
      </p:pic>
      <p:sp>
        <p:nvSpPr>
          <p:cNvPr id="7" name="C_1#目录1:0f52d7ff8?lid=63f219dda&amp;cid=63f219dda&amp;vtp=1&amp;bbb=1">
            <a:hlinkClick r:id="rId4" action="ppaction://hlinksldjump"/>
          </p:cNvPr>
          <p:cNvSpPr/>
          <p:nvPr/>
        </p:nvSpPr>
        <p:spPr>
          <a:xfrm>
            <a:off x="3675888" y="3364992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任务学习三</a:t>
            </a:r>
            <a:r>
              <a:rPr lang="en-US" altLang="zh-CN" sz="31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静电屏蔽</a:t>
            </a:r>
            <a:endParaRPr lang="en-US" altLang="zh-CN" sz="3050" dirty="0"/>
          </a:p>
        </p:txBody>
      </p:sp>
      <p:pic>
        <p:nvPicPr>
          <p:cNvPr id="8" name="C_1#目录1:0f52d7ff8?lid=bb8ddd8f0&amp;cid=bb8ddd8f0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4334256"/>
            <a:ext cx="429768" cy="429768"/>
          </a:xfrm>
          <a:prstGeom prst="rect">
            <a:avLst/>
          </a:prstGeom>
        </p:spPr>
      </p:pic>
      <p:sp>
        <p:nvSpPr>
          <p:cNvPr id="9" name="C_1#目录1:0f52d7ff8?lid=bb8ddd8f0&amp;cid=bb8ddd8f0&amp;vtp=1&amp;bbb=1">
            <a:hlinkClick r:id="rId5" action="ppaction://hlinksldjump"/>
          </p:cNvPr>
          <p:cNvSpPr/>
          <p:nvPr/>
        </p:nvSpPr>
        <p:spPr>
          <a:xfrm>
            <a:off x="3675888" y="4297680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任务学习四</a:t>
            </a:r>
            <a:r>
              <a:rPr lang="en-US" altLang="zh-CN" sz="31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静电吸附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f52d7ff8.fixed?pid=ee40a9ae0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任务学习一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静电平衡</a:t>
            </a:r>
            <a:endParaRPr lang="en-US" altLang="zh-CN" sz="4000" dirty="0"/>
          </a:p>
        </p:txBody>
      </p:sp>
      <p:sp>
        <p:nvSpPr>
          <p:cNvPr id="3" name="C_3#0f52d7ff8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_1#7c59d6849?htil=1&amp;pid=0f52d7ff8&amp;color=0,0,0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1341" y="486288"/>
            <a:ext cx="2862072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1_2#7c59d6849?htil=1&amp;pid=0f52d7ff8&amp;color=0,0,0&amp;vtp=1&amp;bt=1&amp;bbb=1&amp;hb=1&amp;hs=1"/>
          <p:cNvSpPr/>
          <p:nvPr/>
        </p:nvSpPr>
        <p:spPr>
          <a:xfrm>
            <a:off x="612648" y="468000"/>
            <a:ext cx="7973568" cy="2511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如图所示，当一个带电体靠近不带电导体时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导体内的自由电子受到静电力的作用，将向着与电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场相反的方向定向移动，从而使导体两端出现等量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异种电荷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，这就是前面学习的静电感应现象。</a:t>
            </a:r>
            <a:endParaRPr lang="en-US" altLang="zh-CN" sz="2800" dirty="0"/>
          </a:p>
        </p:txBody>
      </p:sp>
      <p:sp>
        <p:nvSpPr>
          <p:cNvPr id="4" name="QO_5_BD.2_1#a65e65db6?pid=7c59d6849&amp;color=0,0,0&amp;vtp=1&amp;bbb=1&amp;hs=1"/>
          <p:cNvSpPr/>
          <p:nvPr/>
        </p:nvSpPr>
        <p:spPr>
          <a:xfrm>
            <a:off x="612648" y="3037718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这种定向移动是无休止的吗？</a:t>
            </a:r>
            <a:endParaRPr lang="en-US" altLang="zh-CN" sz="2800" dirty="0"/>
          </a:p>
        </p:txBody>
      </p:sp>
      <p:sp>
        <p:nvSpPr>
          <p:cNvPr id="5" name="QO_5_AN.3_1#a65e65db6?pid=7c59d6849&amp;color=0,0,0&amp;vtp=1&amp;bbb=1&amp;hs=1"/>
          <p:cNvSpPr/>
          <p:nvPr/>
        </p:nvSpPr>
        <p:spPr>
          <a:xfrm>
            <a:off x="612648" y="3681608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不是。</a:t>
            </a:r>
            <a:endParaRPr lang="en-US" altLang="zh-CN" sz="2800" dirty="0"/>
          </a:p>
        </p:txBody>
      </p:sp>
      <p:sp>
        <p:nvSpPr>
          <p:cNvPr id="6" name="QO_5_BD.4_1#f4506d286?pid=7c59d6849&amp;color=0,0,0&amp;vtp=1&amp;bbb=1&amp;hs=1"/>
          <p:cNvSpPr/>
          <p:nvPr/>
        </p:nvSpPr>
        <p:spPr>
          <a:xfrm>
            <a:off x="612648" y="424263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电荷的移动对导体内部的电场有影响吗？</a:t>
            </a:r>
            <a:endParaRPr lang="en-US" altLang="zh-CN" sz="2800" dirty="0"/>
          </a:p>
        </p:txBody>
      </p:sp>
      <p:sp>
        <p:nvSpPr>
          <p:cNvPr id="7" name="QO_5_AN.5_1#f4506d286?pid=7c59d6849&amp;color=0,0,0&amp;vtp=1&amp;bbb=1&amp;hs=1"/>
          <p:cNvSpPr/>
          <p:nvPr/>
        </p:nvSpPr>
        <p:spPr>
          <a:xfrm>
            <a:off x="612648" y="4883663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有，电荷移动后形成感应电场抵消导体内部电场。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1ec66722?pid=0f52d7ff8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5_BD#a8d00d9c1?sp=1&amp;pid=51ec66722&amp;color=0,0,0&amp;vtp=1&amp;bbb=1"/>
          <p:cNvSpPr/>
          <p:nvPr/>
        </p:nvSpPr>
        <p:spPr>
          <a:xfrm>
            <a:off x="612648" y="1181724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1.静电平衡状态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导体内部自由电子不再发生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的状态。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2.处于静电平衡状态的导体的特征：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内部的电场强度处处为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静电平衡时，导体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没有净剩电荷，电荷只分布在导体的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P_5_AN.6_1#a8d00d9c1.blank?pid=51ec66722&amp;color=0,0,0&amp;vpa=1&amp;vtp=1&amp;bbb=1"/>
          <p:cNvSpPr/>
          <p:nvPr/>
        </p:nvSpPr>
        <p:spPr>
          <a:xfrm>
            <a:off x="7646067" y="1151244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定向移动</a:t>
            </a:r>
            <a:endParaRPr lang="en-US" altLang="zh-CN" sz="2800" dirty="0"/>
          </a:p>
        </p:txBody>
      </p:sp>
      <p:sp>
        <p:nvSpPr>
          <p:cNvPr id="7" name="P_5_AN.7_1#a8d00d9c1.blank?pid=51ec66722&amp;color=0,0,0&amp;vpa=2&amp;vtp=1"/>
          <p:cNvSpPr/>
          <p:nvPr/>
        </p:nvSpPr>
        <p:spPr>
          <a:xfrm>
            <a:off x="9779667" y="1798944"/>
            <a:ext cx="436563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0</a:t>
            </a:r>
            <a:endParaRPr lang="en-US" altLang="zh-CN" sz="2800" dirty="0"/>
          </a:p>
        </p:txBody>
      </p:sp>
      <p:sp>
        <p:nvSpPr>
          <p:cNvPr id="8" name="P_5_AN.8_1#a8d00d9c1.blank?pid=51ec66722&amp;color=0,0,0&amp;vpa=3&amp;vtp=1&amp;bbb=1"/>
          <p:cNvSpPr/>
          <p:nvPr/>
        </p:nvSpPr>
        <p:spPr>
          <a:xfrm>
            <a:off x="3734466" y="244664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内部</a:t>
            </a:r>
            <a:endParaRPr lang="en-US" altLang="zh-CN" sz="2800" dirty="0"/>
          </a:p>
        </p:txBody>
      </p:sp>
      <p:sp>
        <p:nvSpPr>
          <p:cNvPr id="9" name="P_5_AN.9_1#a8d00d9c1.blank?pid=51ec66722&amp;color=0,0,0&amp;vpa=4&amp;vtp=1&amp;bbb=1&amp;hb=1"/>
          <p:cNvSpPr/>
          <p:nvPr/>
        </p:nvSpPr>
        <p:spPr>
          <a:xfrm>
            <a:off x="612648" y="2446644"/>
            <a:ext cx="10963656" cy="12070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外表面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0fa56ec8?pid=51ec66722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10_1#d2493406f?pid=a0fa56ec8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11_1#9e64834a6?pid=d2493406f&amp;color=0,0,0&amp;vtp=1&amp;bbb=1&amp;hb=1"/>
          <p:cNvSpPr/>
          <p:nvPr/>
        </p:nvSpPr>
        <p:spPr>
          <a:xfrm>
            <a:off x="612648" y="178231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处于静电平衡状态的导体，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其内部的自由电荷所受静电力为零。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12_1#9e64834a6.bracket?pid=d2493406f&amp;color=0,0,0&amp;vpa=5&amp;vtp=1"/>
          <p:cNvSpPr/>
          <p:nvPr/>
        </p:nvSpPr>
        <p:spPr>
          <a:xfrm>
            <a:off x="1651667" y="2416683"/>
            <a:ext cx="454025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6" name="QT_7_BD.13_1#a423d82fd?pid=d2493406f&amp;color=0,0,0&amp;vtp=1&amp;bbb=1&amp;hb=1"/>
          <p:cNvSpPr/>
          <p:nvPr/>
        </p:nvSpPr>
        <p:spPr>
          <a:xfrm>
            <a:off x="612648" y="306393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导体处于静电平衡状态时，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其外表面与内部的电场强度均为零。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7" name="QT_7_AN.14_1#a423d82fd.bracket?pid=d2493406f&amp;color=0,0,0&amp;vpa=6&amp;vtp=1"/>
          <p:cNvSpPr/>
          <p:nvPr/>
        </p:nvSpPr>
        <p:spPr>
          <a:xfrm>
            <a:off x="1575467" y="3698303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8" name="QT_7_AS.15_1#a423d82fd?pid=d2493406f&amp;color=0,0,0&amp;vtp=1&amp;bbb=1&amp;hb=1"/>
          <p:cNvSpPr/>
          <p:nvPr/>
        </p:nvSpPr>
        <p:spPr>
          <a:xfrm>
            <a:off x="612648" y="4340923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导体外表面的电场强度不为零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，外表面任意一点的场强方向跟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该点的表面垂直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8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6_1#d14d0754d?pid=a0fa56ec8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处于静电平衡状态的导体，导体内部电场有什么特点？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7_1#d14d0754d?pid=a0fa56ec8&amp;color=0,0,0&amp;vtp=1&amp;bbb=1&amp;hb=1"/>
              <p:cNvSpPr/>
              <p:nvPr/>
            </p:nvSpPr>
            <p:spPr>
              <a:xfrm>
                <a:off x="612648" y="1038230"/>
                <a:ext cx="10963656" cy="125101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导体内部某处感应电荷产生的场强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′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与周围原电场场强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大小相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等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，方向相反，两者相互抵消，导体内部合场强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合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处处为零。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6_AN.17_1#d14d0754d?pid=a0fa56ec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038230"/>
                <a:ext cx="10963656" cy="1251014"/>
              </a:xfrm>
              <a:prstGeom prst="rect">
                <a:avLst/>
              </a:prstGeom>
              <a:blipFill rotWithShape="1">
                <a:blip r:embed="rId1"/>
                <a:stretch>
                  <a:fillRect l="-5" r="-403" b="-59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ags/tag1.xml><?xml version="1.0" encoding="utf-8"?>
<p:tagLst xmlns:p="http://schemas.openxmlformats.org/presentationml/2006/main">
  <p:tag name="commondata" val="eyJoZGlkIjoiZTk0YTQzOGFjYmFhZTQ4MmU4ZWIxYThlMDg3MTZiOWE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4631</Words>
  <Application>WPS 演示</Application>
  <PresentationFormat>宽屏</PresentationFormat>
  <Paragraphs>355</Paragraphs>
  <Slides>37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51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Calibri</vt:lpstr>
      <vt:lpstr>等线</vt:lpstr>
      <vt:lpstr>楷体</vt:lpstr>
      <vt:lpstr>Cambria Math</vt:lpstr>
      <vt:lpstr>Arial Unicode MS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5</cp:revision>
  <dcterms:created xsi:type="dcterms:W3CDTF">2024-05-07T07:54:00Z</dcterms:created>
  <dcterms:modified xsi:type="dcterms:W3CDTF">2024-06-19T09:02:49Z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AD93D2306B2F4AA19E3DE79CF002E3E6_12</vt:lpwstr>
  </property>
  <property fmtid="{D5CDD505-2E9C-101B-9397-08002B2CF9AE}" pid="3" name="KSOProductBuildVer">
    <vt:lpwstr>2052-12.1.0.16929</vt:lpwstr>
  </property>
</Properties>
</file>